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61" r:id="rId5"/>
    <p:sldId id="262" r:id="rId6"/>
    <p:sldId id="263" r:id="rId7"/>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85" d="100"/>
          <a:sy n="85" d="100"/>
        </p:scale>
        <p:origin x="-1524"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9D04F6B1-D210-470C-917F-88D991D9A011}" type="datetimeFigureOut">
              <a:rPr lang="ar-IQ" smtClean="0"/>
              <a:t>09/05/1441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94F941F4-1059-4AFC-BD54-022B977882BF}" type="slidenum">
              <a:rPr lang="ar-IQ" smtClean="0"/>
              <a:t>‹#›</a:t>
            </a:fld>
            <a:endParaRPr lang="ar-IQ"/>
          </a:p>
        </p:txBody>
      </p:sp>
    </p:spTree>
    <p:extLst>
      <p:ext uri="{BB962C8B-B14F-4D97-AF65-F5344CB8AC3E}">
        <p14:creationId xmlns:p14="http://schemas.microsoft.com/office/powerpoint/2010/main" val="35153761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9D04F6B1-D210-470C-917F-88D991D9A011}" type="datetimeFigureOut">
              <a:rPr lang="ar-IQ" smtClean="0"/>
              <a:t>09/05/1441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94F941F4-1059-4AFC-BD54-022B977882BF}" type="slidenum">
              <a:rPr lang="ar-IQ" smtClean="0"/>
              <a:t>‹#›</a:t>
            </a:fld>
            <a:endParaRPr lang="ar-IQ"/>
          </a:p>
        </p:txBody>
      </p:sp>
    </p:spTree>
    <p:extLst>
      <p:ext uri="{BB962C8B-B14F-4D97-AF65-F5344CB8AC3E}">
        <p14:creationId xmlns:p14="http://schemas.microsoft.com/office/powerpoint/2010/main" val="1797685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9D04F6B1-D210-470C-917F-88D991D9A011}" type="datetimeFigureOut">
              <a:rPr lang="ar-IQ" smtClean="0"/>
              <a:t>09/05/1441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94F941F4-1059-4AFC-BD54-022B977882BF}" type="slidenum">
              <a:rPr lang="ar-IQ" smtClean="0"/>
              <a:t>‹#›</a:t>
            </a:fld>
            <a:endParaRPr lang="ar-IQ"/>
          </a:p>
        </p:txBody>
      </p:sp>
    </p:spTree>
    <p:extLst>
      <p:ext uri="{BB962C8B-B14F-4D97-AF65-F5344CB8AC3E}">
        <p14:creationId xmlns:p14="http://schemas.microsoft.com/office/powerpoint/2010/main" val="4033397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9D04F6B1-D210-470C-917F-88D991D9A011}" type="datetimeFigureOut">
              <a:rPr lang="ar-IQ" smtClean="0"/>
              <a:t>09/05/1441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94F941F4-1059-4AFC-BD54-022B977882BF}" type="slidenum">
              <a:rPr lang="ar-IQ" smtClean="0"/>
              <a:t>‹#›</a:t>
            </a:fld>
            <a:endParaRPr lang="ar-IQ"/>
          </a:p>
        </p:txBody>
      </p:sp>
    </p:spTree>
    <p:extLst>
      <p:ext uri="{BB962C8B-B14F-4D97-AF65-F5344CB8AC3E}">
        <p14:creationId xmlns:p14="http://schemas.microsoft.com/office/powerpoint/2010/main" val="36992150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9D04F6B1-D210-470C-917F-88D991D9A011}" type="datetimeFigureOut">
              <a:rPr lang="ar-IQ" smtClean="0"/>
              <a:t>09/05/1441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94F941F4-1059-4AFC-BD54-022B977882BF}" type="slidenum">
              <a:rPr lang="ar-IQ" smtClean="0"/>
              <a:t>‹#›</a:t>
            </a:fld>
            <a:endParaRPr lang="ar-IQ"/>
          </a:p>
        </p:txBody>
      </p:sp>
    </p:spTree>
    <p:extLst>
      <p:ext uri="{BB962C8B-B14F-4D97-AF65-F5344CB8AC3E}">
        <p14:creationId xmlns:p14="http://schemas.microsoft.com/office/powerpoint/2010/main" val="3607338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9D04F6B1-D210-470C-917F-88D991D9A011}" type="datetimeFigureOut">
              <a:rPr lang="ar-IQ" smtClean="0"/>
              <a:t>09/05/1441</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94F941F4-1059-4AFC-BD54-022B977882BF}" type="slidenum">
              <a:rPr lang="ar-IQ" smtClean="0"/>
              <a:t>‹#›</a:t>
            </a:fld>
            <a:endParaRPr lang="ar-IQ"/>
          </a:p>
        </p:txBody>
      </p:sp>
    </p:spTree>
    <p:extLst>
      <p:ext uri="{BB962C8B-B14F-4D97-AF65-F5344CB8AC3E}">
        <p14:creationId xmlns:p14="http://schemas.microsoft.com/office/powerpoint/2010/main" val="34537122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9D04F6B1-D210-470C-917F-88D991D9A011}" type="datetimeFigureOut">
              <a:rPr lang="ar-IQ" smtClean="0"/>
              <a:t>09/05/1441</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94F941F4-1059-4AFC-BD54-022B977882BF}" type="slidenum">
              <a:rPr lang="ar-IQ" smtClean="0"/>
              <a:t>‹#›</a:t>
            </a:fld>
            <a:endParaRPr lang="ar-IQ"/>
          </a:p>
        </p:txBody>
      </p:sp>
    </p:spTree>
    <p:extLst>
      <p:ext uri="{BB962C8B-B14F-4D97-AF65-F5344CB8AC3E}">
        <p14:creationId xmlns:p14="http://schemas.microsoft.com/office/powerpoint/2010/main" val="10210905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9D04F6B1-D210-470C-917F-88D991D9A011}" type="datetimeFigureOut">
              <a:rPr lang="ar-IQ" smtClean="0"/>
              <a:t>09/05/1441</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94F941F4-1059-4AFC-BD54-022B977882BF}" type="slidenum">
              <a:rPr lang="ar-IQ" smtClean="0"/>
              <a:t>‹#›</a:t>
            </a:fld>
            <a:endParaRPr lang="ar-IQ"/>
          </a:p>
        </p:txBody>
      </p:sp>
    </p:spTree>
    <p:extLst>
      <p:ext uri="{BB962C8B-B14F-4D97-AF65-F5344CB8AC3E}">
        <p14:creationId xmlns:p14="http://schemas.microsoft.com/office/powerpoint/2010/main" val="34182893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9D04F6B1-D210-470C-917F-88D991D9A011}" type="datetimeFigureOut">
              <a:rPr lang="ar-IQ" smtClean="0"/>
              <a:t>09/05/1441</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94F941F4-1059-4AFC-BD54-022B977882BF}" type="slidenum">
              <a:rPr lang="ar-IQ" smtClean="0"/>
              <a:t>‹#›</a:t>
            </a:fld>
            <a:endParaRPr lang="ar-IQ"/>
          </a:p>
        </p:txBody>
      </p:sp>
    </p:spTree>
    <p:extLst>
      <p:ext uri="{BB962C8B-B14F-4D97-AF65-F5344CB8AC3E}">
        <p14:creationId xmlns:p14="http://schemas.microsoft.com/office/powerpoint/2010/main" val="21367252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9D04F6B1-D210-470C-917F-88D991D9A011}" type="datetimeFigureOut">
              <a:rPr lang="ar-IQ" smtClean="0"/>
              <a:t>09/05/1441</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94F941F4-1059-4AFC-BD54-022B977882BF}" type="slidenum">
              <a:rPr lang="ar-IQ" smtClean="0"/>
              <a:t>‹#›</a:t>
            </a:fld>
            <a:endParaRPr lang="ar-IQ"/>
          </a:p>
        </p:txBody>
      </p:sp>
    </p:spTree>
    <p:extLst>
      <p:ext uri="{BB962C8B-B14F-4D97-AF65-F5344CB8AC3E}">
        <p14:creationId xmlns:p14="http://schemas.microsoft.com/office/powerpoint/2010/main" val="40973244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9D04F6B1-D210-470C-917F-88D991D9A011}" type="datetimeFigureOut">
              <a:rPr lang="ar-IQ" smtClean="0"/>
              <a:t>09/05/1441</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94F941F4-1059-4AFC-BD54-022B977882BF}" type="slidenum">
              <a:rPr lang="ar-IQ" smtClean="0"/>
              <a:t>‹#›</a:t>
            </a:fld>
            <a:endParaRPr lang="ar-IQ"/>
          </a:p>
        </p:txBody>
      </p:sp>
    </p:spTree>
    <p:extLst>
      <p:ext uri="{BB962C8B-B14F-4D97-AF65-F5344CB8AC3E}">
        <p14:creationId xmlns:p14="http://schemas.microsoft.com/office/powerpoint/2010/main" val="9157133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9D04F6B1-D210-470C-917F-88D991D9A011}" type="datetimeFigureOut">
              <a:rPr lang="ar-IQ" smtClean="0"/>
              <a:t>09/05/1441</a:t>
            </a:fld>
            <a:endParaRPr lang="ar-IQ"/>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94F941F4-1059-4AFC-BD54-022B977882BF}" type="slidenum">
              <a:rPr lang="ar-IQ" smtClean="0"/>
              <a:t>‹#›</a:t>
            </a:fld>
            <a:endParaRPr lang="ar-IQ"/>
          </a:p>
        </p:txBody>
      </p:sp>
    </p:spTree>
    <p:extLst>
      <p:ext uri="{BB962C8B-B14F-4D97-AF65-F5344CB8AC3E}">
        <p14:creationId xmlns:p14="http://schemas.microsoft.com/office/powerpoint/2010/main" val="1966612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899592" y="548680"/>
            <a:ext cx="7560840" cy="5904656"/>
          </a:xfrm>
        </p:spPr>
        <p:style>
          <a:lnRef idx="2">
            <a:schemeClr val="accent3">
              <a:shade val="50000"/>
            </a:schemeClr>
          </a:lnRef>
          <a:fillRef idx="1">
            <a:schemeClr val="accent3"/>
          </a:fillRef>
          <a:effectRef idx="0">
            <a:schemeClr val="accent3"/>
          </a:effectRef>
          <a:fontRef idx="minor">
            <a:schemeClr val="lt1"/>
          </a:fontRef>
        </p:style>
        <p:txBody>
          <a:bodyPr>
            <a:normAutofit fontScale="55000" lnSpcReduction="20000"/>
          </a:bodyPr>
          <a:lstStyle/>
          <a:p>
            <a:pPr algn="justLow"/>
            <a:r>
              <a:rPr lang="ar-SA" b="1" dirty="0">
                <a:solidFill>
                  <a:schemeClr val="tx1"/>
                </a:solidFill>
              </a:rPr>
              <a:t>طرق قياس الناتج القومي:</a:t>
            </a:r>
            <a:endParaRPr lang="en-US" dirty="0">
              <a:solidFill>
                <a:schemeClr val="tx1"/>
              </a:solidFill>
            </a:endParaRPr>
          </a:p>
          <a:p>
            <a:pPr algn="justLow"/>
            <a:r>
              <a:rPr lang="ar-SA" dirty="0">
                <a:solidFill>
                  <a:schemeClr val="tx1"/>
                </a:solidFill>
              </a:rPr>
              <a:t>يمكن قياس الناتج القومي بثلاث طرق هي</a:t>
            </a:r>
            <a:r>
              <a:rPr lang="ar-SA" dirty="0" smtClean="0">
                <a:solidFill>
                  <a:schemeClr val="tx1"/>
                </a:solidFill>
              </a:rPr>
              <a:t>:</a:t>
            </a:r>
            <a:endParaRPr lang="ar-IQ" dirty="0" smtClean="0">
              <a:solidFill>
                <a:schemeClr val="tx1"/>
              </a:solidFill>
            </a:endParaRPr>
          </a:p>
          <a:p>
            <a:pPr algn="justLow"/>
            <a:r>
              <a:rPr lang="ar-SA" dirty="0" smtClean="0">
                <a:solidFill>
                  <a:schemeClr val="tx1"/>
                </a:solidFill>
              </a:rPr>
              <a:t>     </a:t>
            </a:r>
            <a:r>
              <a:rPr lang="ar-SA" dirty="0">
                <a:solidFill>
                  <a:schemeClr val="tx1"/>
                </a:solidFill>
              </a:rPr>
              <a:t>1- طريقة الناتج</a:t>
            </a:r>
            <a:endParaRPr lang="en-US" dirty="0">
              <a:solidFill>
                <a:schemeClr val="tx1"/>
              </a:solidFill>
            </a:endParaRPr>
          </a:p>
          <a:p>
            <a:pPr algn="justLow"/>
            <a:r>
              <a:rPr lang="ar-SA" dirty="0">
                <a:solidFill>
                  <a:schemeClr val="tx1"/>
                </a:solidFill>
              </a:rPr>
              <a:t>     </a:t>
            </a:r>
            <a:r>
              <a:rPr lang="ar-SA" dirty="0" smtClean="0">
                <a:solidFill>
                  <a:schemeClr val="tx1"/>
                </a:solidFill>
              </a:rPr>
              <a:t>2- </a:t>
            </a:r>
            <a:r>
              <a:rPr lang="ar-SA" dirty="0">
                <a:solidFill>
                  <a:schemeClr val="tx1"/>
                </a:solidFill>
              </a:rPr>
              <a:t>طريقة الإنفاق</a:t>
            </a:r>
            <a:endParaRPr lang="en-US" dirty="0">
              <a:solidFill>
                <a:schemeClr val="tx1"/>
              </a:solidFill>
            </a:endParaRPr>
          </a:p>
          <a:p>
            <a:pPr algn="justLow"/>
            <a:r>
              <a:rPr lang="ar-SA" dirty="0">
                <a:solidFill>
                  <a:schemeClr val="tx1"/>
                </a:solidFill>
              </a:rPr>
              <a:t>     </a:t>
            </a:r>
            <a:r>
              <a:rPr lang="ar-SA" dirty="0" smtClean="0">
                <a:solidFill>
                  <a:schemeClr val="tx1"/>
                </a:solidFill>
              </a:rPr>
              <a:t>3- </a:t>
            </a:r>
            <a:r>
              <a:rPr lang="ar-SA" dirty="0">
                <a:solidFill>
                  <a:schemeClr val="tx1"/>
                </a:solidFill>
              </a:rPr>
              <a:t>طريقة الدخل.</a:t>
            </a:r>
            <a:endParaRPr lang="en-US" dirty="0">
              <a:solidFill>
                <a:schemeClr val="tx1"/>
              </a:solidFill>
            </a:endParaRPr>
          </a:p>
          <a:p>
            <a:pPr algn="justLow"/>
            <a:r>
              <a:rPr lang="ar-SA" b="1" dirty="0">
                <a:solidFill>
                  <a:schemeClr val="tx1"/>
                </a:solidFill>
              </a:rPr>
              <a:t>أولاً – طريقة الناتج:</a:t>
            </a:r>
            <a:endParaRPr lang="en-US" dirty="0">
              <a:solidFill>
                <a:schemeClr val="tx1"/>
              </a:solidFill>
            </a:endParaRPr>
          </a:p>
          <a:p>
            <a:pPr algn="justLow"/>
            <a:r>
              <a:rPr lang="ar-SA" dirty="0">
                <a:solidFill>
                  <a:schemeClr val="tx1"/>
                </a:solidFill>
              </a:rPr>
              <a:t>     تقوم هذه الطريقة على أساس قياس قيمة كل السلع النهائية والخدمات التي أنتجت خلال العام. ولكي يتم تجميع كافة المنتجات من سلع وخدمات لابد من جمع القيم السوقية لتلك المنتجات، حيث قيمة السلعة عبارة عن الكمية مضروبة في الثمن. </a:t>
            </a:r>
            <a:endParaRPr lang="en-US" dirty="0">
              <a:solidFill>
                <a:schemeClr val="tx1"/>
              </a:solidFill>
            </a:endParaRPr>
          </a:p>
          <a:p>
            <a:pPr algn="justLow"/>
            <a:r>
              <a:rPr lang="en-US" dirty="0">
                <a:solidFill>
                  <a:schemeClr val="tx1"/>
                </a:solidFill>
              </a:rPr>
              <a:t>GNP = Q</a:t>
            </a:r>
            <a:r>
              <a:rPr lang="en-US" baseline="-25000" dirty="0">
                <a:solidFill>
                  <a:schemeClr val="tx1"/>
                </a:solidFill>
              </a:rPr>
              <a:t>1</a:t>
            </a:r>
            <a:r>
              <a:rPr lang="en-US" dirty="0">
                <a:solidFill>
                  <a:schemeClr val="tx1"/>
                </a:solidFill>
              </a:rPr>
              <a:t> * P</a:t>
            </a:r>
            <a:r>
              <a:rPr lang="en-US" baseline="-25000" dirty="0">
                <a:solidFill>
                  <a:schemeClr val="tx1"/>
                </a:solidFill>
              </a:rPr>
              <a:t>1</a:t>
            </a:r>
            <a:r>
              <a:rPr lang="en-US" dirty="0">
                <a:solidFill>
                  <a:schemeClr val="tx1"/>
                </a:solidFill>
              </a:rPr>
              <a:t>  +   Q</a:t>
            </a:r>
            <a:r>
              <a:rPr lang="en-US" baseline="-25000" dirty="0">
                <a:solidFill>
                  <a:schemeClr val="tx1"/>
                </a:solidFill>
              </a:rPr>
              <a:t>2</a:t>
            </a:r>
            <a:r>
              <a:rPr lang="en-US" dirty="0">
                <a:solidFill>
                  <a:schemeClr val="tx1"/>
                </a:solidFill>
              </a:rPr>
              <a:t> * P</a:t>
            </a:r>
            <a:r>
              <a:rPr lang="en-US" baseline="-25000" dirty="0">
                <a:solidFill>
                  <a:schemeClr val="tx1"/>
                </a:solidFill>
              </a:rPr>
              <a:t>2   </a:t>
            </a:r>
            <a:r>
              <a:rPr lang="en-US" dirty="0">
                <a:solidFill>
                  <a:schemeClr val="tx1"/>
                </a:solidFill>
              </a:rPr>
              <a:t> +  Q</a:t>
            </a:r>
            <a:r>
              <a:rPr lang="en-US" baseline="-25000" dirty="0">
                <a:solidFill>
                  <a:schemeClr val="tx1"/>
                </a:solidFill>
              </a:rPr>
              <a:t>3</a:t>
            </a:r>
            <a:r>
              <a:rPr lang="en-US" dirty="0">
                <a:solidFill>
                  <a:schemeClr val="tx1"/>
                </a:solidFill>
              </a:rPr>
              <a:t> * P</a:t>
            </a:r>
            <a:r>
              <a:rPr lang="en-US" baseline="-25000" dirty="0">
                <a:solidFill>
                  <a:schemeClr val="tx1"/>
                </a:solidFill>
              </a:rPr>
              <a:t>3   …………..</a:t>
            </a:r>
            <a:r>
              <a:rPr lang="en-US" dirty="0">
                <a:solidFill>
                  <a:schemeClr val="tx1"/>
                </a:solidFill>
              </a:rPr>
              <a:t> + </a:t>
            </a:r>
            <a:r>
              <a:rPr lang="en-US" dirty="0" err="1">
                <a:solidFill>
                  <a:schemeClr val="tx1"/>
                </a:solidFill>
              </a:rPr>
              <a:t>Q</a:t>
            </a:r>
            <a:r>
              <a:rPr lang="en-US" baseline="-25000" dirty="0" err="1">
                <a:solidFill>
                  <a:schemeClr val="tx1"/>
                </a:solidFill>
              </a:rPr>
              <a:t>n</a:t>
            </a:r>
            <a:r>
              <a:rPr lang="en-US" dirty="0">
                <a:solidFill>
                  <a:schemeClr val="tx1"/>
                </a:solidFill>
              </a:rPr>
              <a:t> * </a:t>
            </a:r>
            <a:r>
              <a:rPr lang="en-US" dirty="0" err="1">
                <a:solidFill>
                  <a:schemeClr val="tx1"/>
                </a:solidFill>
              </a:rPr>
              <a:t>P</a:t>
            </a:r>
            <a:r>
              <a:rPr lang="en-US" baseline="-25000" dirty="0" err="1">
                <a:solidFill>
                  <a:schemeClr val="tx1"/>
                </a:solidFill>
              </a:rPr>
              <a:t>n</a:t>
            </a:r>
            <a:r>
              <a:rPr lang="en-US" dirty="0">
                <a:solidFill>
                  <a:schemeClr val="tx1"/>
                </a:solidFill>
              </a:rPr>
              <a:t> </a:t>
            </a:r>
          </a:p>
          <a:p>
            <a:pPr algn="justLow"/>
            <a:r>
              <a:rPr lang="ar-IQ" dirty="0">
                <a:solidFill>
                  <a:schemeClr val="tx1"/>
                </a:solidFill>
              </a:rPr>
              <a:t> </a:t>
            </a:r>
            <a:endParaRPr lang="en-US" dirty="0">
              <a:solidFill>
                <a:schemeClr val="tx1"/>
              </a:solidFill>
            </a:endParaRPr>
          </a:p>
          <a:p>
            <a:pPr algn="justLow"/>
            <a:r>
              <a:rPr lang="ar-SA" dirty="0">
                <a:solidFill>
                  <a:schemeClr val="tx1"/>
                </a:solidFill>
              </a:rPr>
              <a:t>هذا ولتجنب </a:t>
            </a:r>
            <a:r>
              <a:rPr lang="ar-SA" dirty="0" err="1">
                <a:solidFill>
                  <a:schemeClr val="tx1"/>
                </a:solidFill>
              </a:rPr>
              <a:t>الإزدواجية</a:t>
            </a:r>
            <a:r>
              <a:rPr lang="ar-SA" dirty="0">
                <a:solidFill>
                  <a:schemeClr val="tx1"/>
                </a:solidFill>
              </a:rPr>
              <a:t> والتكرار في الحساب يتعين حساب الناتج القومي الإجمالي باتباع أحد الأسلوبين التاليين:-</a:t>
            </a:r>
            <a:endParaRPr lang="en-US" dirty="0">
              <a:solidFill>
                <a:schemeClr val="tx1"/>
              </a:solidFill>
            </a:endParaRPr>
          </a:p>
          <a:p>
            <a:pPr algn="justLow"/>
            <a:r>
              <a:rPr lang="ar-SA" dirty="0">
                <a:solidFill>
                  <a:schemeClr val="tx1"/>
                </a:solidFill>
              </a:rPr>
              <a:t> </a:t>
            </a:r>
            <a:endParaRPr lang="en-US" dirty="0">
              <a:solidFill>
                <a:schemeClr val="tx1"/>
              </a:solidFill>
            </a:endParaRPr>
          </a:p>
          <a:p>
            <a:pPr algn="justLow"/>
            <a:r>
              <a:rPr lang="ar-SA" b="1" u="sng" dirty="0">
                <a:solidFill>
                  <a:schemeClr val="tx1"/>
                </a:solidFill>
              </a:rPr>
              <a:t>أ- أسلوب المنتج النهائي:</a:t>
            </a:r>
            <a:r>
              <a:rPr lang="ar-SA" dirty="0">
                <a:solidFill>
                  <a:schemeClr val="tx1"/>
                </a:solidFill>
              </a:rPr>
              <a:t>  و هو أسلوب يقضي بجمع قيم جميع السلع النهائية المنتجة والخدمات، و عدم إدخال أي عمليات وسيطة عند حساب الناتج القومي الإجمالي.</a:t>
            </a:r>
            <a:endParaRPr lang="en-US" dirty="0">
              <a:solidFill>
                <a:schemeClr val="tx1"/>
              </a:solidFill>
            </a:endParaRPr>
          </a:p>
          <a:p>
            <a:pPr algn="justLow"/>
            <a:r>
              <a:rPr lang="ar-SA" b="1" dirty="0">
                <a:solidFill>
                  <a:schemeClr val="tx1"/>
                </a:solidFill>
              </a:rPr>
              <a:t> </a:t>
            </a:r>
            <a:endParaRPr lang="en-US" dirty="0">
              <a:solidFill>
                <a:schemeClr val="tx1"/>
              </a:solidFill>
            </a:endParaRPr>
          </a:p>
          <a:p>
            <a:pPr algn="justLow"/>
            <a:r>
              <a:rPr lang="ar-SA" b="1" u="sng" dirty="0">
                <a:solidFill>
                  <a:schemeClr val="tx1"/>
                </a:solidFill>
              </a:rPr>
              <a:t>ب- أسلوب القيمة المضافة:</a:t>
            </a:r>
            <a:r>
              <a:rPr lang="ar-SA" dirty="0">
                <a:solidFill>
                  <a:schemeClr val="tx1"/>
                </a:solidFill>
              </a:rPr>
              <a:t>  القيمة المضافة</a:t>
            </a:r>
            <a:r>
              <a:rPr lang="en-US" dirty="0">
                <a:solidFill>
                  <a:schemeClr val="tx1"/>
                </a:solidFill>
              </a:rPr>
              <a:t> Value-Added </a:t>
            </a:r>
            <a:r>
              <a:rPr lang="ar-SA" dirty="0">
                <a:solidFill>
                  <a:schemeClr val="tx1"/>
                </a:solidFill>
              </a:rPr>
              <a:t>هي "المساهمة الصافية في الناتج القومي". أي هي قيمة إنتاج المشروع مطروحاً منه مشتريات المشروع من الغير، أو بعبارة أخرى:</a:t>
            </a:r>
            <a:endParaRPr lang="en-US" dirty="0">
              <a:solidFill>
                <a:schemeClr val="tx1"/>
              </a:solidFill>
            </a:endParaRPr>
          </a:p>
          <a:p>
            <a:pPr algn="justLow"/>
            <a:r>
              <a:rPr lang="ar-SA" dirty="0">
                <a:solidFill>
                  <a:schemeClr val="tx1"/>
                </a:solidFill>
              </a:rPr>
              <a:t>القيمة المضافة =  قيمة الإنتاج  –  مستلزمات الإنتاج.</a:t>
            </a:r>
            <a:endParaRPr lang="en-US" dirty="0">
              <a:solidFill>
                <a:schemeClr val="tx1"/>
              </a:solidFill>
            </a:endParaRPr>
          </a:p>
          <a:p>
            <a:pPr algn="justLow"/>
            <a:endParaRPr lang="ar-IQ" dirty="0">
              <a:solidFill>
                <a:schemeClr val="tx1"/>
              </a:solidFill>
            </a:endParaRPr>
          </a:p>
        </p:txBody>
      </p:sp>
    </p:spTree>
    <p:extLst>
      <p:ext uri="{BB962C8B-B14F-4D97-AF65-F5344CB8AC3E}">
        <p14:creationId xmlns:p14="http://schemas.microsoft.com/office/powerpoint/2010/main" val="17083956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548680"/>
            <a:ext cx="8229600" cy="5577483"/>
          </a:xfrm>
        </p:spPr>
        <p:style>
          <a:lnRef idx="2">
            <a:schemeClr val="accent3">
              <a:shade val="50000"/>
            </a:schemeClr>
          </a:lnRef>
          <a:fillRef idx="1">
            <a:schemeClr val="accent3"/>
          </a:fillRef>
          <a:effectRef idx="0">
            <a:schemeClr val="accent3"/>
          </a:effectRef>
          <a:fontRef idx="minor">
            <a:schemeClr val="lt1"/>
          </a:fontRef>
        </p:style>
        <p:txBody>
          <a:bodyPr>
            <a:normAutofit fontScale="77500" lnSpcReduction="20000"/>
          </a:bodyPr>
          <a:lstStyle/>
          <a:p>
            <a:pPr marL="0" indent="0">
              <a:buNone/>
            </a:pPr>
            <a:r>
              <a:rPr lang="ar-SA" dirty="0" smtClean="0">
                <a:solidFill>
                  <a:schemeClr val="tx1"/>
                </a:solidFill>
              </a:rPr>
              <a:t>بالعودة إلى الرموز التي استخدمناها حيث رمزنا للمتغير المفسَر بـ </a:t>
            </a:r>
            <a:r>
              <a:rPr lang="en-GB" dirty="0" smtClean="0">
                <a:solidFill>
                  <a:schemeClr val="tx1"/>
                </a:solidFill>
              </a:rPr>
              <a:t>y</a:t>
            </a:r>
            <a:r>
              <a:rPr lang="ar-SA" dirty="0" smtClean="0">
                <a:solidFill>
                  <a:schemeClr val="tx1"/>
                </a:solidFill>
              </a:rPr>
              <a:t> والمتغيرات المفسرة </a:t>
            </a:r>
            <a:r>
              <a:rPr lang="ar-IQ" dirty="0" smtClean="0">
                <a:solidFill>
                  <a:schemeClr val="tx1"/>
                </a:solidFill>
              </a:rPr>
              <a:t>بـ</a:t>
            </a:r>
            <a:r>
              <a:rPr lang="ar-SA" dirty="0" smtClean="0">
                <a:solidFill>
                  <a:schemeClr val="tx1"/>
                </a:solidFill>
              </a:rPr>
              <a:t>(</a:t>
            </a:r>
            <a:r>
              <a:rPr lang="en-US" b="1" dirty="0" smtClean="0">
                <a:solidFill>
                  <a:schemeClr val="tx1"/>
                </a:solidFill>
              </a:rPr>
              <a:t>x1  x2  x3 … </a:t>
            </a:r>
            <a:r>
              <a:rPr lang="en-US" b="1" dirty="0" err="1" smtClean="0">
                <a:solidFill>
                  <a:schemeClr val="tx1"/>
                </a:solidFill>
              </a:rPr>
              <a:t>xn</a:t>
            </a:r>
            <a:r>
              <a:rPr lang="ar-SA" dirty="0" smtClean="0">
                <a:solidFill>
                  <a:schemeClr val="tx1"/>
                </a:solidFill>
              </a:rPr>
              <a:t>). إذا كانت   </a:t>
            </a:r>
            <a:r>
              <a:rPr lang="en-GB" b="1" dirty="0" smtClean="0">
                <a:solidFill>
                  <a:schemeClr val="tx1"/>
                </a:solidFill>
              </a:rPr>
              <a:t>k = 1 </a:t>
            </a:r>
            <a:r>
              <a:rPr lang="ar-SA" dirty="0" smtClean="0">
                <a:solidFill>
                  <a:schemeClr val="tx1"/>
                </a:solidFill>
              </a:rPr>
              <a:t>، أي إن هناك متغير مستقل  واحد فقط من المتغيرات المفسرة. أي ان هناك </a:t>
            </a:r>
            <a:r>
              <a:rPr lang="en-GB" dirty="0" smtClean="0">
                <a:solidFill>
                  <a:schemeClr val="tx1"/>
                </a:solidFill>
              </a:rPr>
              <a:t>x</a:t>
            </a:r>
            <a:r>
              <a:rPr lang="ar-SA" dirty="0" smtClean="0">
                <a:solidFill>
                  <a:schemeClr val="tx1"/>
                </a:solidFill>
              </a:rPr>
              <a:t> واحدة فقط.  يعرف هذا بالانحدار البسيط. وهو ما سوف يتم مناقشته في هذا الفصل. إذا كانت </a:t>
            </a:r>
            <a:r>
              <a:rPr lang="en-GB" b="1" dirty="0" smtClean="0">
                <a:solidFill>
                  <a:schemeClr val="tx1"/>
                </a:solidFill>
              </a:rPr>
              <a:t>k &gt; </a:t>
            </a:r>
            <a:r>
              <a:rPr lang="en-US" b="1" dirty="0" smtClean="0">
                <a:solidFill>
                  <a:schemeClr val="tx1"/>
                </a:solidFill>
              </a:rPr>
              <a:t>2</a:t>
            </a:r>
            <a:r>
              <a:rPr lang="ar-SA" dirty="0" smtClean="0">
                <a:solidFill>
                  <a:schemeClr val="tx1"/>
                </a:solidFill>
              </a:rPr>
              <a:t> ، أي أن هناك اكثر من </a:t>
            </a:r>
            <a:r>
              <a:rPr lang="en-GB" b="1" dirty="0" smtClean="0">
                <a:solidFill>
                  <a:schemeClr val="tx1"/>
                </a:solidFill>
              </a:rPr>
              <a:t>x</a:t>
            </a:r>
            <a:r>
              <a:rPr lang="ar-SA" dirty="0" smtClean="0">
                <a:solidFill>
                  <a:schemeClr val="tx1"/>
                </a:solidFill>
              </a:rPr>
              <a:t> واحد  و متغير مستقل. نحصل على ما يعرف بالانحدار المتعدد. والذي سوف نناقشه في الفصل القادم.  </a:t>
            </a:r>
            <a:endParaRPr lang="en-US" dirty="0" smtClean="0">
              <a:solidFill>
                <a:schemeClr val="tx1"/>
              </a:solidFill>
            </a:endParaRPr>
          </a:p>
          <a:p>
            <a:pPr marL="0" indent="0">
              <a:buNone/>
            </a:pPr>
            <a:r>
              <a:rPr lang="ar-SA" b="1" dirty="0" smtClean="0">
                <a:solidFill>
                  <a:schemeClr val="tx1"/>
                </a:solidFill>
              </a:rPr>
              <a:t>مثال </a:t>
            </a:r>
            <a:r>
              <a:rPr lang="ar-SA" b="1" dirty="0">
                <a:solidFill>
                  <a:schemeClr val="tx1"/>
                </a:solidFill>
              </a:rPr>
              <a:t>1 :</a:t>
            </a:r>
            <a:r>
              <a:rPr lang="ar-SA" dirty="0">
                <a:solidFill>
                  <a:schemeClr val="tx1"/>
                </a:solidFill>
              </a:rPr>
              <a:t> الانحدار البســيط. </a:t>
            </a:r>
            <a:endParaRPr lang="en-US" dirty="0">
              <a:solidFill>
                <a:schemeClr val="tx1"/>
              </a:solidFill>
            </a:endParaRPr>
          </a:p>
          <a:p>
            <a:pPr marL="0" indent="0">
              <a:buNone/>
            </a:pPr>
            <a:r>
              <a:rPr lang="en-GB" b="1" dirty="0">
                <a:solidFill>
                  <a:schemeClr val="tx1"/>
                </a:solidFill>
              </a:rPr>
              <a:t>y</a:t>
            </a:r>
            <a:r>
              <a:rPr lang="ar-SA" dirty="0">
                <a:solidFill>
                  <a:schemeClr val="tx1"/>
                </a:solidFill>
              </a:rPr>
              <a:t>  = المبيعات</a:t>
            </a:r>
            <a:endParaRPr lang="en-US" dirty="0">
              <a:solidFill>
                <a:schemeClr val="tx1"/>
              </a:solidFill>
            </a:endParaRPr>
          </a:p>
          <a:p>
            <a:pPr marL="0" indent="0">
              <a:buNone/>
            </a:pPr>
            <a:r>
              <a:rPr lang="en-GB" b="1" dirty="0">
                <a:solidFill>
                  <a:schemeClr val="tx1"/>
                </a:solidFill>
              </a:rPr>
              <a:t>x</a:t>
            </a:r>
            <a:r>
              <a:rPr lang="ar-SA" dirty="0">
                <a:solidFill>
                  <a:schemeClr val="tx1"/>
                </a:solidFill>
              </a:rPr>
              <a:t>  = النفقات الإعلانية.</a:t>
            </a:r>
            <a:endParaRPr lang="en-US" dirty="0">
              <a:solidFill>
                <a:schemeClr val="tx1"/>
              </a:solidFill>
            </a:endParaRPr>
          </a:p>
          <a:p>
            <a:pPr marL="0" indent="0">
              <a:buNone/>
            </a:pPr>
            <a:r>
              <a:rPr lang="ar-SA" dirty="0">
                <a:solidFill>
                  <a:schemeClr val="tx1"/>
                </a:solidFill>
              </a:rPr>
              <a:t>حيث يتم تحديد العلاقة بين المبيعات والنفقات الإعلانية.</a:t>
            </a:r>
            <a:endParaRPr lang="en-US" dirty="0">
              <a:solidFill>
                <a:schemeClr val="tx1"/>
              </a:solidFill>
            </a:endParaRPr>
          </a:p>
          <a:p>
            <a:pPr marL="0" indent="0">
              <a:buNone/>
            </a:pPr>
            <a:r>
              <a:rPr lang="ar-SA" b="1" dirty="0">
                <a:solidFill>
                  <a:schemeClr val="tx1"/>
                </a:solidFill>
              </a:rPr>
              <a:t>مثال 2:</a:t>
            </a:r>
            <a:r>
              <a:rPr lang="ar-SA" dirty="0">
                <a:solidFill>
                  <a:schemeClr val="tx1"/>
                </a:solidFill>
              </a:rPr>
              <a:t> الانحدار المتعدد.</a:t>
            </a:r>
            <a:endParaRPr lang="en-US" dirty="0">
              <a:solidFill>
                <a:schemeClr val="tx1"/>
              </a:solidFill>
            </a:endParaRPr>
          </a:p>
          <a:p>
            <a:pPr marL="0" indent="0">
              <a:buNone/>
            </a:pPr>
            <a:r>
              <a:rPr lang="en-GB" b="1" dirty="0">
                <a:solidFill>
                  <a:schemeClr val="tx1"/>
                </a:solidFill>
              </a:rPr>
              <a:t>Y</a:t>
            </a:r>
            <a:r>
              <a:rPr lang="en-GB" dirty="0">
                <a:solidFill>
                  <a:schemeClr val="tx1"/>
                </a:solidFill>
              </a:rPr>
              <a:t>  </a:t>
            </a:r>
            <a:r>
              <a:rPr lang="ar-SA" dirty="0">
                <a:solidFill>
                  <a:schemeClr val="tx1"/>
                </a:solidFill>
              </a:rPr>
              <a:t>   </a:t>
            </a:r>
            <a:r>
              <a:rPr lang="ar-SA" dirty="0" smtClean="0">
                <a:solidFill>
                  <a:schemeClr val="tx1"/>
                </a:solidFill>
              </a:rPr>
              <a:t>=   </a:t>
            </a:r>
            <a:r>
              <a:rPr lang="ar-SA" dirty="0">
                <a:solidFill>
                  <a:schemeClr val="tx1"/>
                </a:solidFill>
              </a:rPr>
              <a:t>استهلاك ألا </a:t>
            </a:r>
            <a:r>
              <a:rPr lang="ar-SA" dirty="0" smtClean="0">
                <a:solidFill>
                  <a:schemeClr val="tx1"/>
                </a:solidFill>
              </a:rPr>
              <a:t>سره.</a:t>
            </a:r>
            <a:endParaRPr lang="en-US" dirty="0" smtClean="0">
              <a:solidFill>
                <a:schemeClr val="tx1"/>
              </a:solidFill>
            </a:endParaRPr>
          </a:p>
          <a:p>
            <a:pPr marL="0" indent="0">
              <a:buNone/>
            </a:pPr>
            <a:r>
              <a:rPr lang="ar-SA" dirty="0" smtClean="0">
                <a:solidFill>
                  <a:schemeClr val="tx1"/>
                </a:solidFill>
              </a:rPr>
              <a:t>  </a:t>
            </a:r>
            <a:r>
              <a:rPr lang="en-GB" b="1" dirty="0" smtClean="0">
                <a:solidFill>
                  <a:schemeClr val="tx1"/>
                </a:solidFill>
              </a:rPr>
              <a:t>X</a:t>
            </a:r>
            <a:r>
              <a:rPr lang="ar-IQ" b="1" dirty="0" smtClean="0">
                <a:solidFill>
                  <a:schemeClr val="tx1"/>
                </a:solidFill>
              </a:rPr>
              <a:t>  </a:t>
            </a:r>
            <a:r>
              <a:rPr lang="ar-SA" dirty="0" smtClean="0">
                <a:solidFill>
                  <a:schemeClr val="tx1"/>
                </a:solidFill>
              </a:rPr>
              <a:t>=   دخل ألا سره.</a:t>
            </a:r>
            <a:endParaRPr lang="en-US" dirty="0" smtClean="0">
              <a:solidFill>
                <a:schemeClr val="tx1"/>
              </a:solidFill>
            </a:endParaRPr>
          </a:p>
          <a:p>
            <a:pPr marL="0" indent="0">
              <a:buNone/>
            </a:pPr>
            <a:r>
              <a:rPr lang="ar-SA" dirty="0" smtClean="0">
                <a:solidFill>
                  <a:schemeClr val="tx1"/>
                </a:solidFill>
              </a:rPr>
              <a:t> </a:t>
            </a:r>
            <a:r>
              <a:rPr lang="en-US" dirty="0" smtClean="0">
                <a:solidFill>
                  <a:schemeClr val="tx1"/>
                </a:solidFill>
              </a:rPr>
              <a:t> </a:t>
            </a:r>
            <a:r>
              <a:rPr lang="en-GB" dirty="0" smtClean="0">
                <a:solidFill>
                  <a:schemeClr val="tx1"/>
                </a:solidFill>
              </a:rPr>
              <a:t>  </a:t>
            </a:r>
            <a:r>
              <a:rPr lang="en-GB" b="1" dirty="0" smtClean="0">
                <a:solidFill>
                  <a:schemeClr val="tx1"/>
                </a:solidFill>
              </a:rPr>
              <a:t>X</a:t>
            </a:r>
            <a:r>
              <a:rPr lang="en-GB" b="1" baseline="-25000" dirty="0" smtClean="0">
                <a:solidFill>
                  <a:schemeClr val="tx1"/>
                </a:solidFill>
              </a:rPr>
              <a:t>2</a:t>
            </a:r>
            <a:r>
              <a:rPr lang="ar-SA" dirty="0" smtClean="0">
                <a:solidFill>
                  <a:schemeClr val="tx1"/>
                </a:solidFill>
              </a:rPr>
              <a:t>=  الأصول </a:t>
            </a:r>
            <a:r>
              <a:rPr lang="ar-SA" dirty="0">
                <a:solidFill>
                  <a:schemeClr val="tx1"/>
                </a:solidFill>
              </a:rPr>
              <a:t>المالية للأسرة</a:t>
            </a:r>
            <a:endParaRPr lang="en-US" dirty="0">
              <a:solidFill>
                <a:schemeClr val="tx1"/>
              </a:solidFill>
            </a:endParaRPr>
          </a:p>
          <a:p>
            <a:pPr marL="0" indent="0">
              <a:buNone/>
            </a:pPr>
            <a:r>
              <a:rPr lang="en-GB" b="1" dirty="0">
                <a:solidFill>
                  <a:schemeClr val="tx1"/>
                </a:solidFill>
              </a:rPr>
              <a:t>X</a:t>
            </a:r>
            <a:r>
              <a:rPr lang="en-GB" b="1" baseline="-25000" dirty="0">
                <a:solidFill>
                  <a:schemeClr val="tx1"/>
                </a:solidFill>
              </a:rPr>
              <a:t>3 </a:t>
            </a:r>
            <a:r>
              <a:rPr lang="ar-SA" dirty="0">
                <a:solidFill>
                  <a:schemeClr val="tx1"/>
                </a:solidFill>
              </a:rPr>
              <a:t>   </a:t>
            </a:r>
            <a:r>
              <a:rPr lang="ar-SA" dirty="0" smtClean="0">
                <a:solidFill>
                  <a:schemeClr val="tx1"/>
                </a:solidFill>
              </a:rPr>
              <a:t>=  حجم </a:t>
            </a:r>
            <a:r>
              <a:rPr lang="ar-SA" dirty="0">
                <a:solidFill>
                  <a:schemeClr val="tx1"/>
                </a:solidFill>
              </a:rPr>
              <a:t>ألا سره</a:t>
            </a:r>
            <a:endParaRPr lang="en-US" dirty="0">
              <a:solidFill>
                <a:schemeClr val="tx1"/>
              </a:solidFill>
            </a:endParaRPr>
          </a:p>
          <a:p>
            <a:pPr marL="0" indent="0">
              <a:buNone/>
            </a:pPr>
            <a:endParaRPr lang="ar-IQ" dirty="0">
              <a:solidFill>
                <a:schemeClr val="tx1"/>
              </a:solidFill>
            </a:endParaRPr>
          </a:p>
        </p:txBody>
      </p:sp>
    </p:spTree>
    <p:extLst>
      <p:ext uri="{BB962C8B-B14F-4D97-AF65-F5344CB8AC3E}">
        <p14:creationId xmlns:p14="http://schemas.microsoft.com/office/powerpoint/2010/main" val="4085047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457200" y="332656"/>
            <a:ext cx="8229600" cy="5793507"/>
          </a:xfrm>
        </p:spPr>
        <p:style>
          <a:lnRef idx="2">
            <a:schemeClr val="accent3">
              <a:shade val="50000"/>
            </a:schemeClr>
          </a:lnRef>
          <a:fillRef idx="1">
            <a:schemeClr val="accent3"/>
          </a:fillRef>
          <a:effectRef idx="0">
            <a:schemeClr val="accent3"/>
          </a:effectRef>
          <a:fontRef idx="minor">
            <a:schemeClr val="lt1"/>
          </a:fontRef>
        </p:style>
        <p:txBody>
          <a:bodyPr>
            <a:normAutofit fontScale="92500" lnSpcReduction="10000"/>
          </a:bodyPr>
          <a:lstStyle/>
          <a:p>
            <a:pPr marL="0" indent="0">
              <a:buNone/>
            </a:pPr>
            <a:r>
              <a:rPr lang="ar-SA" b="1" dirty="0">
                <a:solidFill>
                  <a:schemeClr val="tx1"/>
                </a:solidFill>
              </a:rPr>
              <a:t>ثانيا- طريقة الإنفاق:</a:t>
            </a:r>
            <a:endParaRPr lang="en-US" dirty="0">
              <a:solidFill>
                <a:schemeClr val="tx1"/>
              </a:solidFill>
            </a:endParaRPr>
          </a:p>
          <a:p>
            <a:pPr marL="0" indent="0" algn="justLow">
              <a:buNone/>
            </a:pPr>
            <a:r>
              <a:rPr lang="ar-SA" dirty="0" smtClean="0">
                <a:solidFill>
                  <a:schemeClr val="tx1"/>
                </a:solidFill>
              </a:rPr>
              <a:t>تقتضي </a:t>
            </a:r>
            <a:r>
              <a:rPr lang="ar-SA" dirty="0">
                <a:solidFill>
                  <a:schemeClr val="tx1"/>
                </a:solidFill>
              </a:rPr>
              <a:t>هذه الطريقة بجمع كافة أنواع الإنفاق اللازم للحصول على السلع و الخدمات النهائية أو تامة الصنع. وحيث أن القطاعات الأساسية في الاقتصاد هي القطاعات الأربعة السابق ذكرها والتي تقوم كل منها بنوع معين من الإنفاق بحيث يشكل في مجموعه إجمالي الإنفاق الكلي الفعلي(الإنفاق الاستهلاكي، الإنفاق الاستثماري، الإنفاق الحكومي، إنفاق العالم الخارجي) والذي لابد وأن يتساوى مع إجمالي الناتج القومي.</a:t>
            </a:r>
            <a:endParaRPr lang="en-US" dirty="0">
              <a:solidFill>
                <a:schemeClr val="tx1"/>
              </a:solidFill>
            </a:endParaRPr>
          </a:p>
          <a:p>
            <a:pPr marL="0" indent="0" algn="l">
              <a:buNone/>
            </a:pPr>
            <a:r>
              <a:rPr lang="en-US" dirty="0">
                <a:solidFill>
                  <a:schemeClr val="tx1"/>
                </a:solidFill>
              </a:rPr>
              <a:t>GNP = Total Expenditure = C + Ig + G + (E – M)</a:t>
            </a:r>
          </a:p>
          <a:p>
            <a:pPr marL="0" indent="0" algn="l">
              <a:buNone/>
            </a:pPr>
            <a:r>
              <a:rPr lang="en-US" dirty="0">
                <a:solidFill>
                  <a:schemeClr val="tx1"/>
                </a:solidFill>
              </a:rPr>
              <a:t>Ig (gross investment) = In (net investment) + </a:t>
            </a:r>
            <a:r>
              <a:rPr lang="en-US" dirty="0" smtClean="0">
                <a:solidFill>
                  <a:schemeClr val="tx1"/>
                </a:solidFill>
              </a:rPr>
              <a:t>D(replacement </a:t>
            </a:r>
            <a:r>
              <a:rPr lang="en-US" dirty="0">
                <a:solidFill>
                  <a:schemeClr val="tx1"/>
                </a:solidFill>
              </a:rPr>
              <a:t>of worn-out capital stock)</a:t>
            </a:r>
          </a:p>
          <a:p>
            <a:pPr marL="0" indent="0" algn="l">
              <a:buNone/>
            </a:pPr>
            <a:r>
              <a:rPr lang="en-US" b="1" dirty="0">
                <a:solidFill>
                  <a:schemeClr val="tx1"/>
                </a:solidFill>
              </a:rPr>
              <a:t>NE </a:t>
            </a:r>
            <a:r>
              <a:rPr lang="en-US" dirty="0">
                <a:solidFill>
                  <a:schemeClr val="tx1"/>
                </a:solidFill>
              </a:rPr>
              <a:t>(</a:t>
            </a:r>
            <a:r>
              <a:rPr lang="en-US" dirty="0" smtClean="0">
                <a:solidFill>
                  <a:schemeClr val="tx1"/>
                </a:solidFill>
              </a:rPr>
              <a:t>ne </a:t>
            </a:r>
            <a:r>
              <a:rPr lang="en-US" dirty="0">
                <a:solidFill>
                  <a:schemeClr val="tx1"/>
                </a:solidFill>
              </a:rPr>
              <a:t>export) = </a:t>
            </a:r>
            <a:r>
              <a:rPr lang="en-US" b="1" dirty="0">
                <a:solidFill>
                  <a:schemeClr val="tx1"/>
                </a:solidFill>
              </a:rPr>
              <a:t>E</a:t>
            </a:r>
            <a:r>
              <a:rPr lang="en-US" dirty="0">
                <a:solidFill>
                  <a:schemeClr val="tx1"/>
                </a:solidFill>
              </a:rPr>
              <a:t> (export) – </a:t>
            </a:r>
            <a:r>
              <a:rPr lang="en-US" b="1" dirty="0">
                <a:solidFill>
                  <a:schemeClr val="tx1"/>
                </a:solidFill>
              </a:rPr>
              <a:t>M </a:t>
            </a:r>
            <a:r>
              <a:rPr lang="en-US" dirty="0">
                <a:solidFill>
                  <a:schemeClr val="tx1"/>
                </a:solidFill>
              </a:rPr>
              <a:t>(net </a:t>
            </a:r>
            <a:r>
              <a:rPr lang="en-US" dirty="0" smtClean="0">
                <a:solidFill>
                  <a:schemeClr val="tx1"/>
                </a:solidFill>
              </a:rPr>
              <a:t>import)</a:t>
            </a:r>
          </a:p>
          <a:p>
            <a:pPr marL="0" indent="0">
              <a:buNone/>
            </a:pPr>
            <a:endParaRPr lang="en-US" dirty="0"/>
          </a:p>
        </p:txBody>
      </p:sp>
    </p:spTree>
    <p:extLst>
      <p:ext uri="{BB962C8B-B14F-4D97-AF65-F5344CB8AC3E}">
        <p14:creationId xmlns:p14="http://schemas.microsoft.com/office/powerpoint/2010/main" val="34841533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404664"/>
            <a:ext cx="8229600" cy="5721499"/>
          </a:xfrm>
        </p:spPr>
        <p:style>
          <a:lnRef idx="2">
            <a:schemeClr val="accent3">
              <a:shade val="50000"/>
            </a:schemeClr>
          </a:lnRef>
          <a:fillRef idx="1">
            <a:schemeClr val="accent3"/>
          </a:fillRef>
          <a:effectRef idx="0">
            <a:schemeClr val="accent3"/>
          </a:effectRef>
          <a:fontRef idx="minor">
            <a:schemeClr val="lt1"/>
          </a:fontRef>
        </p:style>
        <p:txBody>
          <a:bodyPr>
            <a:normAutofit fontScale="70000" lnSpcReduction="20000"/>
          </a:bodyPr>
          <a:lstStyle/>
          <a:p>
            <a:pPr marL="0" indent="0">
              <a:buNone/>
            </a:pPr>
            <a:r>
              <a:rPr lang="ar-SA" b="1" dirty="0">
                <a:solidFill>
                  <a:schemeClr val="tx1"/>
                </a:solidFill>
              </a:rPr>
              <a:t>ثالثاً – طريقة الدخل:</a:t>
            </a:r>
            <a:endParaRPr lang="en-US" dirty="0">
              <a:solidFill>
                <a:schemeClr val="tx1"/>
              </a:solidFill>
            </a:endParaRPr>
          </a:p>
          <a:p>
            <a:pPr marL="0" indent="0">
              <a:buNone/>
            </a:pPr>
            <a:r>
              <a:rPr lang="ar-SA" dirty="0">
                <a:solidFill>
                  <a:schemeClr val="tx1"/>
                </a:solidFill>
              </a:rPr>
              <a:t>عرفنا الدخل القومي </a:t>
            </a:r>
            <a:r>
              <a:rPr lang="en-US" dirty="0">
                <a:solidFill>
                  <a:schemeClr val="tx1"/>
                </a:solidFill>
              </a:rPr>
              <a:t>National Income</a:t>
            </a:r>
            <a:r>
              <a:rPr lang="ar-SA" dirty="0">
                <a:solidFill>
                  <a:schemeClr val="tx1"/>
                </a:solidFill>
              </a:rPr>
              <a:t> بأنه عبارة عن "مجموع دخول عناصر الإنتاج التي ساهمت في العملية الإنتاجية خلال فترة زمنية معينة هي في الغالب سنة".  وبذلك تتمثل طريقة الدخل في إمكانية الحصول على الناتج القومي الإجمالي من خلال الدخول التي تولدت من الناتج، فالقيام بالعملية الإنتاجية يتطلب تضافر عوامل الإنتاج ومساهمتها في الإنتاج، والحصول على خدمات هذه العوامل يستدعي دفع أثمان لها. وكأن قيمة الناتج القومي هنا تتجلى في صورة أجور وريع و فوائد وأرباح.</a:t>
            </a:r>
            <a:endParaRPr lang="en-US" dirty="0">
              <a:solidFill>
                <a:schemeClr val="tx1"/>
              </a:solidFill>
            </a:endParaRPr>
          </a:p>
          <a:p>
            <a:pPr marL="0" indent="0">
              <a:buNone/>
            </a:pPr>
            <a:r>
              <a:rPr lang="ar-SA" b="1" dirty="0">
                <a:solidFill>
                  <a:schemeClr val="tx1"/>
                </a:solidFill>
              </a:rPr>
              <a:t> </a:t>
            </a:r>
            <a:r>
              <a:rPr lang="ar-SA" b="1" dirty="0" smtClean="0">
                <a:solidFill>
                  <a:schemeClr val="tx1"/>
                </a:solidFill>
              </a:rPr>
              <a:t>صافي </a:t>
            </a:r>
            <a:r>
              <a:rPr lang="ar-SA" b="1" dirty="0">
                <a:solidFill>
                  <a:schemeClr val="tx1"/>
                </a:solidFill>
              </a:rPr>
              <a:t>الناتج بسعر </a:t>
            </a:r>
            <a:r>
              <a:rPr lang="ar-SA" b="1" dirty="0" err="1">
                <a:solidFill>
                  <a:schemeClr val="tx1"/>
                </a:solidFill>
              </a:rPr>
              <a:t>التلكلفة</a:t>
            </a:r>
            <a:r>
              <a:rPr lang="ar-SA" b="1" dirty="0">
                <a:solidFill>
                  <a:schemeClr val="tx1"/>
                </a:solidFill>
              </a:rPr>
              <a:t>= أجور + ريع + فوائد + أرباح</a:t>
            </a:r>
            <a:endParaRPr lang="en-US" dirty="0">
              <a:solidFill>
                <a:schemeClr val="tx1"/>
              </a:solidFill>
            </a:endParaRPr>
          </a:p>
          <a:p>
            <a:pPr marL="0" indent="0">
              <a:buNone/>
            </a:pPr>
            <a:r>
              <a:rPr lang="en-US" b="1" dirty="0">
                <a:solidFill>
                  <a:schemeClr val="tx1"/>
                </a:solidFill>
              </a:rPr>
              <a:t>Y</a:t>
            </a:r>
            <a:r>
              <a:rPr lang="en-US" b="1" baseline="-25000" dirty="0">
                <a:solidFill>
                  <a:schemeClr val="tx1"/>
                </a:solidFill>
              </a:rPr>
              <a:t>N</a:t>
            </a:r>
            <a:r>
              <a:rPr lang="en-US" b="1" dirty="0">
                <a:solidFill>
                  <a:schemeClr val="tx1"/>
                </a:solidFill>
              </a:rPr>
              <a:t> (</a:t>
            </a:r>
            <a:r>
              <a:rPr lang="en-US" dirty="0">
                <a:solidFill>
                  <a:schemeClr val="tx1"/>
                </a:solidFill>
              </a:rPr>
              <a:t>Net Product by producer Cost) = Wages + Rent + Interest + Profit  </a:t>
            </a:r>
          </a:p>
          <a:p>
            <a:pPr marL="0" indent="0">
              <a:buNone/>
            </a:pPr>
            <a:r>
              <a:rPr lang="ar-SA" dirty="0">
                <a:solidFill>
                  <a:schemeClr val="tx1"/>
                </a:solidFill>
              </a:rPr>
              <a:t>صافي الناتج بسعر السوق = صافي الناتج بسعر التكلفة + ضرائب غير مباشرة – إعانات </a:t>
            </a:r>
            <a:r>
              <a:rPr lang="ar-SA" dirty="0" smtClean="0">
                <a:solidFill>
                  <a:schemeClr val="tx1"/>
                </a:solidFill>
              </a:rPr>
              <a:t>إنتاج</a:t>
            </a:r>
            <a:endParaRPr lang="en-US" dirty="0">
              <a:solidFill>
                <a:schemeClr val="tx1"/>
              </a:solidFill>
            </a:endParaRPr>
          </a:p>
          <a:p>
            <a:pPr marL="0" indent="0">
              <a:buNone/>
            </a:pPr>
            <a:r>
              <a:rPr lang="en-US" dirty="0">
                <a:solidFill>
                  <a:schemeClr val="tx1"/>
                </a:solidFill>
              </a:rPr>
              <a:t>Net national product = Y</a:t>
            </a:r>
            <a:r>
              <a:rPr lang="en-US" baseline="-25000" dirty="0">
                <a:solidFill>
                  <a:schemeClr val="tx1"/>
                </a:solidFill>
              </a:rPr>
              <a:t>N</a:t>
            </a:r>
            <a:r>
              <a:rPr lang="en-US" dirty="0">
                <a:solidFill>
                  <a:schemeClr val="tx1"/>
                </a:solidFill>
              </a:rPr>
              <a:t> + Tin + Su</a:t>
            </a:r>
          </a:p>
          <a:p>
            <a:pPr marL="0" indent="0">
              <a:buNone/>
            </a:pPr>
            <a:r>
              <a:rPr lang="ar-SA" dirty="0">
                <a:solidFill>
                  <a:schemeClr val="tx1"/>
                </a:solidFill>
              </a:rPr>
              <a:t>الناتج القومي الإجمالي = صافي الناتج بسعر السوق + اهتلاك رأس المال</a:t>
            </a:r>
            <a:endParaRPr lang="en-US" dirty="0">
              <a:solidFill>
                <a:schemeClr val="tx1"/>
              </a:solidFill>
            </a:endParaRPr>
          </a:p>
          <a:p>
            <a:pPr marL="0" indent="0">
              <a:buNone/>
            </a:pPr>
            <a:r>
              <a:rPr lang="en-US" dirty="0">
                <a:solidFill>
                  <a:schemeClr val="tx1"/>
                </a:solidFill>
              </a:rPr>
              <a:t>GDP = NNP + D</a:t>
            </a:r>
          </a:p>
          <a:p>
            <a:pPr marL="0" indent="0">
              <a:buNone/>
            </a:pPr>
            <a:r>
              <a:rPr lang="ar-SA" dirty="0"/>
              <a:t> </a:t>
            </a:r>
            <a:endParaRPr lang="en-US" dirty="0"/>
          </a:p>
          <a:p>
            <a:pPr marL="0" indent="0">
              <a:buNone/>
            </a:pPr>
            <a:endParaRPr lang="ar-IQ" dirty="0"/>
          </a:p>
        </p:txBody>
      </p:sp>
    </p:spTree>
    <p:extLst>
      <p:ext uri="{BB962C8B-B14F-4D97-AF65-F5344CB8AC3E}">
        <p14:creationId xmlns:p14="http://schemas.microsoft.com/office/powerpoint/2010/main" val="24796231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404664"/>
            <a:ext cx="8229600" cy="5721499"/>
          </a:xfrm>
        </p:spPr>
        <p:style>
          <a:lnRef idx="2">
            <a:schemeClr val="accent3">
              <a:shade val="50000"/>
            </a:schemeClr>
          </a:lnRef>
          <a:fillRef idx="1">
            <a:schemeClr val="accent3"/>
          </a:fillRef>
          <a:effectRef idx="0">
            <a:schemeClr val="accent3"/>
          </a:effectRef>
          <a:fontRef idx="minor">
            <a:schemeClr val="lt1"/>
          </a:fontRef>
        </p:style>
        <p:txBody>
          <a:bodyPr>
            <a:normAutofit fontScale="70000" lnSpcReduction="20000"/>
          </a:bodyPr>
          <a:lstStyle/>
          <a:p>
            <a:pPr marL="0" indent="0">
              <a:buNone/>
            </a:pPr>
            <a:r>
              <a:rPr lang="ar-SA" b="1" dirty="0">
                <a:solidFill>
                  <a:schemeClr val="tx1"/>
                </a:solidFill>
              </a:rPr>
              <a:t>بعض المفاهيم المتعلقة بالدخل والناتج:</a:t>
            </a:r>
            <a:endParaRPr lang="en-US" dirty="0">
              <a:solidFill>
                <a:schemeClr val="tx1"/>
              </a:solidFill>
            </a:endParaRPr>
          </a:p>
          <a:p>
            <a:pPr marL="0" indent="0">
              <a:buNone/>
            </a:pPr>
            <a:r>
              <a:rPr lang="ar-SA" b="1" u="sng" dirty="0">
                <a:solidFill>
                  <a:schemeClr val="tx1"/>
                </a:solidFill>
              </a:rPr>
              <a:t>الدخل الشخصي والدخل المتاح:</a:t>
            </a:r>
            <a:endParaRPr lang="en-US" dirty="0">
              <a:solidFill>
                <a:schemeClr val="tx1"/>
              </a:solidFill>
            </a:endParaRPr>
          </a:p>
          <a:p>
            <a:pPr marL="0" indent="0">
              <a:buNone/>
            </a:pPr>
            <a:r>
              <a:rPr lang="ar-SA" dirty="0">
                <a:solidFill>
                  <a:schemeClr val="tx1"/>
                </a:solidFill>
              </a:rPr>
              <a:t>الدخل الشخصي </a:t>
            </a:r>
            <a:r>
              <a:rPr lang="en-US" dirty="0">
                <a:solidFill>
                  <a:schemeClr val="tx1"/>
                </a:solidFill>
              </a:rPr>
              <a:t>Personal Income</a:t>
            </a:r>
            <a:r>
              <a:rPr lang="ar-SA" dirty="0">
                <a:solidFill>
                  <a:schemeClr val="tx1"/>
                </a:solidFill>
              </a:rPr>
              <a:t>: يختلف الدخل الشخصي أو الدخل المستلم فعلاً عن الدخل القومي أو المكتسب، حيث أن الدخل الشخصي هو عبارة عن "الدخل القومي بعد خصم العوائد التي لم يستلمها العنصر الإنتاجي". أي أن الدخل الشخصي </a:t>
            </a:r>
            <a:endParaRPr lang="en-US" dirty="0">
              <a:solidFill>
                <a:schemeClr val="tx1"/>
              </a:solidFill>
            </a:endParaRPr>
          </a:p>
          <a:p>
            <a:pPr marL="0" indent="0">
              <a:buNone/>
            </a:pPr>
            <a:r>
              <a:rPr lang="ar-SA" dirty="0">
                <a:solidFill>
                  <a:schemeClr val="tx1"/>
                </a:solidFill>
              </a:rPr>
              <a:t>= الدخل القومي – (ضرائب أرباح الشركات + الأرباح المحتجزة + صافي مدفوعات التحويلات).</a:t>
            </a:r>
            <a:endParaRPr lang="en-US" dirty="0">
              <a:solidFill>
                <a:schemeClr val="tx1"/>
              </a:solidFill>
            </a:endParaRPr>
          </a:p>
          <a:p>
            <a:pPr marL="0" indent="0">
              <a:buNone/>
            </a:pPr>
            <a:r>
              <a:rPr lang="en-US" dirty="0">
                <a:solidFill>
                  <a:schemeClr val="tx1"/>
                </a:solidFill>
              </a:rPr>
              <a:t>Y</a:t>
            </a:r>
            <a:r>
              <a:rPr lang="en-US" baseline="-25000" dirty="0">
                <a:solidFill>
                  <a:schemeClr val="tx1"/>
                </a:solidFill>
              </a:rPr>
              <a:t>P</a:t>
            </a:r>
            <a:r>
              <a:rPr lang="en-US" dirty="0">
                <a:solidFill>
                  <a:schemeClr val="tx1"/>
                </a:solidFill>
              </a:rPr>
              <a:t> =  Y</a:t>
            </a:r>
            <a:r>
              <a:rPr lang="en-US" baseline="-25000" dirty="0">
                <a:solidFill>
                  <a:schemeClr val="tx1"/>
                </a:solidFill>
              </a:rPr>
              <a:t>N</a:t>
            </a:r>
            <a:r>
              <a:rPr lang="en-US" dirty="0">
                <a:solidFill>
                  <a:schemeClr val="tx1"/>
                </a:solidFill>
              </a:rPr>
              <a:t> –(Corporate retained earnings + corporate income taxes + net transfer payments</a:t>
            </a:r>
            <a:r>
              <a:rPr lang="ar-SA" dirty="0">
                <a:solidFill>
                  <a:schemeClr val="tx1"/>
                </a:solidFill>
              </a:rPr>
              <a:t>( </a:t>
            </a:r>
            <a:endParaRPr lang="en-US" dirty="0">
              <a:solidFill>
                <a:schemeClr val="tx1"/>
              </a:solidFill>
            </a:endParaRPr>
          </a:p>
          <a:p>
            <a:endParaRPr lang="en-US" dirty="0">
              <a:solidFill>
                <a:schemeClr val="tx1"/>
              </a:solidFill>
            </a:endParaRPr>
          </a:p>
          <a:p>
            <a:pPr marL="0" indent="0">
              <a:buNone/>
            </a:pPr>
            <a:r>
              <a:rPr lang="ar-SA" dirty="0" smtClean="0">
                <a:solidFill>
                  <a:schemeClr val="tx1"/>
                </a:solidFill>
              </a:rPr>
              <a:t>الدخل </a:t>
            </a:r>
            <a:r>
              <a:rPr lang="ar-SA" dirty="0">
                <a:solidFill>
                  <a:schemeClr val="tx1"/>
                </a:solidFill>
              </a:rPr>
              <a:t>المتاح </a:t>
            </a:r>
            <a:r>
              <a:rPr lang="en-US" dirty="0">
                <a:solidFill>
                  <a:schemeClr val="tx1"/>
                </a:solidFill>
              </a:rPr>
              <a:t>Disposable Income</a:t>
            </a:r>
            <a:r>
              <a:rPr lang="ar-SA" dirty="0">
                <a:solidFill>
                  <a:schemeClr val="tx1"/>
                </a:solidFill>
              </a:rPr>
              <a:t>: هو "الدخل الذي يمكن التصرف فيه بإنفاقه على الاستهلاك والادخار". فالحكومات عادة ما تقوم بفرض ضرائب على دخول الأفراد تعرف بالضرائب المباشرة أو ضرائب الدخل </a:t>
            </a:r>
            <a:r>
              <a:rPr lang="en-US" dirty="0">
                <a:solidFill>
                  <a:schemeClr val="tx1"/>
                </a:solidFill>
              </a:rPr>
              <a:t>Income Taxes</a:t>
            </a:r>
            <a:r>
              <a:rPr lang="ar-SA" dirty="0">
                <a:solidFill>
                  <a:schemeClr val="tx1"/>
                </a:solidFill>
              </a:rPr>
              <a:t>، فإذا خصمنا هذه الضرائب من الدخل الشخصي نحصل على الدخل المتاح، أي أن:-</a:t>
            </a:r>
            <a:endParaRPr lang="en-US" dirty="0">
              <a:solidFill>
                <a:schemeClr val="tx1"/>
              </a:solidFill>
            </a:endParaRPr>
          </a:p>
          <a:p>
            <a:pPr marL="0" indent="0">
              <a:buNone/>
            </a:pPr>
            <a:r>
              <a:rPr lang="ar-SA" dirty="0">
                <a:solidFill>
                  <a:schemeClr val="tx1"/>
                </a:solidFill>
              </a:rPr>
              <a:t>الدخل المتاح = الدخل الشخصي – الضرائب المباشرة على الدخل.</a:t>
            </a:r>
            <a:endParaRPr lang="en-US" dirty="0">
              <a:solidFill>
                <a:schemeClr val="tx1"/>
              </a:solidFill>
            </a:endParaRPr>
          </a:p>
          <a:p>
            <a:pPr marL="0" indent="0">
              <a:buNone/>
            </a:pPr>
            <a:r>
              <a:rPr lang="en-US" dirty="0" err="1">
                <a:solidFill>
                  <a:schemeClr val="tx1"/>
                </a:solidFill>
              </a:rPr>
              <a:t>Y</a:t>
            </a:r>
            <a:r>
              <a:rPr lang="en-US" baseline="-25000" dirty="0" err="1">
                <a:solidFill>
                  <a:schemeClr val="tx1"/>
                </a:solidFill>
              </a:rPr>
              <a:t>d</a:t>
            </a:r>
            <a:r>
              <a:rPr lang="en-US" dirty="0">
                <a:solidFill>
                  <a:schemeClr val="tx1"/>
                </a:solidFill>
              </a:rPr>
              <a:t> =  Y</a:t>
            </a:r>
            <a:r>
              <a:rPr lang="en-US" baseline="-25000" dirty="0">
                <a:solidFill>
                  <a:schemeClr val="tx1"/>
                </a:solidFill>
              </a:rPr>
              <a:t>P</a:t>
            </a:r>
            <a:r>
              <a:rPr lang="en-US" dirty="0">
                <a:solidFill>
                  <a:schemeClr val="tx1"/>
                </a:solidFill>
              </a:rPr>
              <a:t> – T</a:t>
            </a:r>
            <a:r>
              <a:rPr lang="en-US" baseline="-25000" dirty="0">
                <a:solidFill>
                  <a:schemeClr val="tx1"/>
                </a:solidFill>
              </a:rPr>
              <a:t>d</a:t>
            </a:r>
            <a:r>
              <a:rPr lang="en-US" dirty="0">
                <a:solidFill>
                  <a:schemeClr val="tx1"/>
                </a:solidFill>
              </a:rPr>
              <a:t> </a:t>
            </a:r>
          </a:p>
          <a:p>
            <a:pPr marL="0" indent="0">
              <a:buNone/>
            </a:pPr>
            <a:r>
              <a:rPr lang="ar-SA" dirty="0">
                <a:solidFill>
                  <a:schemeClr val="tx1"/>
                </a:solidFill>
              </a:rPr>
              <a:t> وعليه فإن الدخل المتاح هو" الدخل الشخصي بعد خصم الضرائب المباشرة منه".</a:t>
            </a:r>
            <a:endParaRPr lang="en-US" dirty="0">
              <a:solidFill>
                <a:schemeClr val="tx1"/>
              </a:solidFill>
            </a:endParaRPr>
          </a:p>
          <a:p>
            <a:pPr marL="0" indent="0">
              <a:buNone/>
            </a:pPr>
            <a:endParaRPr lang="ar-IQ" dirty="0">
              <a:solidFill>
                <a:schemeClr val="tx1"/>
              </a:solidFill>
            </a:endParaRPr>
          </a:p>
        </p:txBody>
      </p:sp>
    </p:spTree>
    <p:extLst>
      <p:ext uri="{BB962C8B-B14F-4D97-AF65-F5344CB8AC3E}">
        <p14:creationId xmlns:p14="http://schemas.microsoft.com/office/powerpoint/2010/main" val="5865361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332656"/>
            <a:ext cx="8229600" cy="5793507"/>
          </a:xfrm>
        </p:spPr>
        <p:style>
          <a:lnRef idx="2">
            <a:schemeClr val="accent3">
              <a:shade val="50000"/>
            </a:schemeClr>
          </a:lnRef>
          <a:fillRef idx="1">
            <a:schemeClr val="accent3"/>
          </a:fillRef>
          <a:effectRef idx="0">
            <a:schemeClr val="accent3"/>
          </a:effectRef>
          <a:fontRef idx="minor">
            <a:schemeClr val="lt1"/>
          </a:fontRef>
        </p:style>
        <p:txBody>
          <a:bodyPr>
            <a:normAutofit fontScale="85000" lnSpcReduction="20000"/>
          </a:bodyPr>
          <a:lstStyle/>
          <a:p>
            <a:pPr marL="0" indent="0">
              <a:buNone/>
            </a:pPr>
            <a:r>
              <a:rPr lang="ar-SA" b="1" u="sng" dirty="0">
                <a:solidFill>
                  <a:schemeClr val="tx1"/>
                </a:solidFill>
              </a:rPr>
              <a:t>الادخار الشخصي:</a:t>
            </a:r>
            <a:endParaRPr lang="en-US" dirty="0">
              <a:solidFill>
                <a:schemeClr val="tx1"/>
              </a:solidFill>
            </a:endParaRPr>
          </a:p>
          <a:p>
            <a:pPr marL="0" indent="0">
              <a:buNone/>
            </a:pPr>
            <a:r>
              <a:rPr lang="ar-SA" dirty="0">
                <a:solidFill>
                  <a:schemeClr val="tx1"/>
                </a:solidFill>
              </a:rPr>
              <a:t>لما كان المستهلكون يوزعون دخلهم المتاح بين إنفاقهم الاستهلاكي و مدخراتهم، فإن الادخار يكون عبارة عن "ما يتبقى من الدخل المتاح بعد خصم الاستهلاك متضمناً الفائدة المدفوعة بواسطة المستهلكين". </a:t>
            </a:r>
            <a:endParaRPr lang="en-US" dirty="0">
              <a:solidFill>
                <a:schemeClr val="tx1"/>
              </a:solidFill>
            </a:endParaRPr>
          </a:p>
          <a:p>
            <a:pPr marL="0" indent="0">
              <a:buNone/>
            </a:pPr>
            <a:r>
              <a:rPr lang="ar-SA" dirty="0" err="1">
                <a:solidFill>
                  <a:schemeClr val="tx1"/>
                </a:solidFill>
              </a:rPr>
              <a:t>الإدخار</a:t>
            </a:r>
            <a:r>
              <a:rPr lang="ar-SA" dirty="0">
                <a:solidFill>
                  <a:schemeClr val="tx1"/>
                </a:solidFill>
              </a:rPr>
              <a:t> الشخصي =   الدخل المتاح  –  الإنفاق الاستهلاكي متضمناً فوائد المستهلكين.</a:t>
            </a:r>
            <a:endParaRPr lang="en-US" dirty="0">
              <a:solidFill>
                <a:schemeClr val="tx1"/>
              </a:solidFill>
            </a:endParaRPr>
          </a:p>
          <a:p>
            <a:pPr rtl="0"/>
            <a:r>
              <a:rPr lang="en-US" b="1" dirty="0">
                <a:solidFill>
                  <a:schemeClr val="tx1"/>
                </a:solidFill>
              </a:rPr>
              <a:t>S </a:t>
            </a:r>
            <a:r>
              <a:rPr lang="en-US" dirty="0">
                <a:solidFill>
                  <a:schemeClr val="tx1"/>
                </a:solidFill>
              </a:rPr>
              <a:t>(Saving) = </a:t>
            </a:r>
            <a:r>
              <a:rPr lang="en-US" b="1" dirty="0" err="1">
                <a:solidFill>
                  <a:schemeClr val="tx1"/>
                </a:solidFill>
              </a:rPr>
              <a:t>Y</a:t>
            </a:r>
            <a:r>
              <a:rPr lang="en-US" b="1" baseline="-25000" dirty="0" err="1">
                <a:solidFill>
                  <a:schemeClr val="tx1"/>
                </a:solidFill>
              </a:rPr>
              <a:t>d</a:t>
            </a:r>
            <a:r>
              <a:rPr lang="en-US" b="1" baseline="-25000" dirty="0">
                <a:solidFill>
                  <a:schemeClr val="tx1"/>
                </a:solidFill>
              </a:rPr>
              <a:t> </a:t>
            </a:r>
            <a:r>
              <a:rPr lang="en-US" b="1" dirty="0">
                <a:solidFill>
                  <a:schemeClr val="tx1"/>
                </a:solidFill>
              </a:rPr>
              <a:t> - </a:t>
            </a:r>
            <a:r>
              <a:rPr lang="en-US" b="1" dirty="0" smtClean="0">
                <a:solidFill>
                  <a:schemeClr val="tx1"/>
                </a:solidFill>
              </a:rPr>
              <a:t>C</a:t>
            </a:r>
            <a:endParaRPr lang="en-US" dirty="0">
              <a:solidFill>
                <a:schemeClr val="tx1"/>
              </a:solidFill>
            </a:endParaRPr>
          </a:p>
          <a:p>
            <a:pPr marL="0" indent="0">
              <a:buNone/>
            </a:pPr>
            <a:r>
              <a:rPr lang="ar-SA" b="1" u="sng" dirty="0">
                <a:solidFill>
                  <a:schemeClr val="tx1"/>
                </a:solidFill>
              </a:rPr>
              <a:t>الناتج القومي والناتج المحلي:</a:t>
            </a:r>
            <a:endParaRPr lang="en-US" dirty="0">
              <a:solidFill>
                <a:schemeClr val="tx1"/>
              </a:solidFill>
            </a:endParaRPr>
          </a:p>
          <a:p>
            <a:pPr marL="0" indent="0">
              <a:buNone/>
            </a:pPr>
            <a:r>
              <a:rPr lang="ar-SA" dirty="0">
                <a:solidFill>
                  <a:schemeClr val="tx1"/>
                </a:solidFill>
              </a:rPr>
              <a:t>يختلف الناتج القومي الإجمالي عن الناتج المحلي الإجمالي في كون هذا الأخير يعني بقيمة ما انتجه المجتمع باستخدام عناصر الإنتاج المحلية (الوطنية) فقط. أي أن الناتج القومي المحلي</a:t>
            </a:r>
            <a:r>
              <a:rPr lang="en-US" dirty="0">
                <a:solidFill>
                  <a:schemeClr val="tx1"/>
                </a:solidFill>
              </a:rPr>
              <a:t>(GDP)</a:t>
            </a:r>
            <a:r>
              <a:rPr lang="ar-SA" dirty="0">
                <a:solidFill>
                  <a:schemeClr val="tx1"/>
                </a:solidFill>
              </a:rPr>
              <a:t> = الناتج القومي الإجمالي</a:t>
            </a:r>
            <a:r>
              <a:rPr lang="en-US" dirty="0">
                <a:solidFill>
                  <a:schemeClr val="tx1"/>
                </a:solidFill>
              </a:rPr>
              <a:t>–</a:t>
            </a:r>
            <a:r>
              <a:rPr lang="ar-SA" dirty="0">
                <a:solidFill>
                  <a:schemeClr val="tx1"/>
                </a:solidFill>
              </a:rPr>
              <a:t> صافي عوائد عناصر الإنتاج الخارجية.</a:t>
            </a:r>
            <a:endParaRPr lang="en-US" dirty="0">
              <a:solidFill>
                <a:schemeClr val="tx1"/>
              </a:solidFill>
            </a:endParaRPr>
          </a:p>
          <a:p>
            <a:pPr marL="0" indent="0">
              <a:buNone/>
            </a:pPr>
            <a:r>
              <a:rPr lang="ar-SA" dirty="0">
                <a:solidFill>
                  <a:schemeClr val="tx1"/>
                </a:solidFill>
              </a:rPr>
              <a:t>= الناتج القومي الإجمالي</a:t>
            </a:r>
            <a:r>
              <a:rPr lang="en-US" dirty="0">
                <a:solidFill>
                  <a:schemeClr val="tx1"/>
                </a:solidFill>
              </a:rPr>
              <a:t>–</a:t>
            </a:r>
            <a:r>
              <a:rPr lang="ar-SA" dirty="0">
                <a:solidFill>
                  <a:schemeClr val="tx1"/>
                </a:solidFill>
              </a:rPr>
              <a:t> عوائد عناصر الإنتاج المحمولة من الخارج  </a:t>
            </a:r>
            <a:endParaRPr lang="en-US" dirty="0">
              <a:solidFill>
                <a:schemeClr val="tx1"/>
              </a:solidFill>
            </a:endParaRPr>
          </a:p>
          <a:p>
            <a:pPr marL="0" indent="0">
              <a:buNone/>
            </a:pPr>
            <a:r>
              <a:rPr lang="ar-SA" dirty="0">
                <a:solidFill>
                  <a:schemeClr val="tx1"/>
                </a:solidFill>
              </a:rPr>
              <a:t>                          + عوائد عناصر الإنتاج المحولة إلى الخارج.</a:t>
            </a:r>
            <a:endParaRPr lang="en-US" dirty="0">
              <a:solidFill>
                <a:schemeClr val="tx1"/>
              </a:solidFill>
            </a:endParaRPr>
          </a:p>
          <a:p>
            <a:pPr marL="0" indent="0">
              <a:buNone/>
            </a:pPr>
            <a:r>
              <a:rPr lang="en-US" b="1" dirty="0">
                <a:solidFill>
                  <a:schemeClr val="tx1"/>
                </a:solidFill>
              </a:rPr>
              <a:t> </a:t>
            </a:r>
            <a:endParaRPr lang="en-US" dirty="0">
              <a:solidFill>
                <a:schemeClr val="tx1"/>
              </a:solidFill>
            </a:endParaRPr>
          </a:p>
          <a:p>
            <a:pPr marL="0" indent="0">
              <a:buNone/>
            </a:pPr>
            <a:endParaRPr lang="ar-IQ" dirty="0"/>
          </a:p>
        </p:txBody>
      </p:sp>
    </p:spTree>
    <p:extLst>
      <p:ext uri="{BB962C8B-B14F-4D97-AF65-F5344CB8AC3E}">
        <p14:creationId xmlns:p14="http://schemas.microsoft.com/office/powerpoint/2010/main" val="471372750"/>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22</TotalTime>
  <Words>730</Words>
  <Application>Microsoft Office PowerPoint</Application>
  <PresentationFormat>عرض على الشاشة (3:4)‏</PresentationFormat>
  <Paragraphs>58</Paragraphs>
  <Slides>6</Slides>
  <Notes>0</Notes>
  <HiddenSlides>0</HiddenSlides>
  <MMClips>0</MMClips>
  <ScaleCrop>false</ScaleCrop>
  <HeadingPairs>
    <vt:vector size="4" baseType="variant">
      <vt:variant>
        <vt:lpstr>نسق</vt:lpstr>
      </vt:variant>
      <vt:variant>
        <vt:i4>1</vt:i4>
      </vt:variant>
      <vt:variant>
        <vt:lpstr>عناوين الشرائح</vt:lpstr>
      </vt:variant>
      <vt:variant>
        <vt:i4>6</vt:i4>
      </vt:variant>
    </vt:vector>
  </HeadingPairs>
  <TitlesOfParts>
    <vt:vector size="7" baseType="lpstr">
      <vt:lpstr>نسق Office</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Company>Microsoft (C)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Ahmed</dc:creator>
  <cp:lastModifiedBy>Ahmed</cp:lastModifiedBy>
  <cp:revision>4</cp:revision>
  <dcterms:created xsi:type="dcterms:W3CDTF">2020-01-04T09:30:31Z</dcterms:created>
  <dcterms:modified xsi:type="dcterms:W3CDTF">2020-01-04T10:21:34Z</dcterms:modified>
</cp:coreProperties>
</file>